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6" r:id="rId2"/>
    <p:sldId id="680" r:id="rId3"/>
    <p:sldId id="733" r:id="rId4"/>
    <p:sldId id="735" r:id="rId5"/>
    <p:sldId id="732" r:id="rId6"/>
    <p:sldId id="734" r:id="rId7"/>
    <p:sldId id="737" r:id="rId8"/>
    <p:sldId id="736" r:id="rId9"/>
    <p:sldId id="73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222"/>
    <a:srgbClr val="445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9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D888-4825-41EB-A3FE-CFF9C7813384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4F7B-9A6B-4EB1-A821-DB6EB43AD6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2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28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73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Full video (which goes well beyond what you need to know) can be found at https://youtu.be/FdWMM6aXpYE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47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34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52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4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7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015F-A8B7-4998-A7D6-AA74E3EF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AF5F-AF37-424D-817C-99DD82F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6EF5-7F6C-4580-AD56-7F1A9336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4921-586D-458E-914F-30C459F2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5FD-C881-4700-ABED-0721F17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9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243D-6216-4E9A-8367-586C67BA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E407E-19DB-401B-9571-B372FC25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866C-A626-47C5-B122-D88AAF64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90D-D4FA-4789-976D-1DFCA6C5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8DE5-1D24-4ECA-977F-ECBABC90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82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05F-E873-42E1-A5CF-FA9D4E2C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1CA2E-0DE0-48ED-B534-53B1571E8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C864-C3F4-4F36-AC97-9BA57B73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E39E-30BE-4414-AC38-1DB0AD8C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1FE4-C57E-435C-9720-771F2DB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62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FE2-EECD-48A0-9DC6-0387FCA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9A88-8F3C-49B2-BB49-0205AC2B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BF8A-4786-4E73-9F0E-8F7DC4E3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0AB1-BA88-4D3A-A007-FA45E02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BDA7-61AC-4F06-92EE-7F320BC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1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BE5-D8CE-4D16-86D9-54D8806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F89D-43E2-404E-9B4A-FEB997AC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AA8C-0392-471D-9BCA-7125FDC9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926E3-29DB-4D0B-8471-702CEC9D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B152-8622-4D82-947F-91201579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4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931-E05D-481E-A042-656F760D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A7F-CB72-4CCE-961A-F9962E1BD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64C0-27B5-4CF2-B79B-2874B02A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3C00-5067-422A-A99F-20AA85B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2EB3-530F-4675-B6EC-CBFBD60A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20B2-161D-4913-8C31-13E033D1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D2E-FEB0-4503-A614-E3397B90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7FDF-B4B1-4034-909F-8BDE548E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E5B0-D732-4242-AFB6-3881395B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5D780-9CDD-4A92-9D69-23C65BF93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CE987-52B3-4F99-BAF7-8C99A82A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9A780-4A0A-4E9E-A6F4-9BB8D4B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5F552-44FA-460A-A32A-41E324A9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7EFCF-D27C-452E-944F-F530868A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886D-C591-4455-B4AC-6C84334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95F87-01A6-4CDD-981C-CAD218B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13C85-D3CA-4772-9C71-C414D66B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3447-0218-43A4-8285-D46AE59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2A3F-623D-4662-BF3D-2BF67F7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24E95-209E-4EA0-A986-D8EEA34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0AB0-ECE0-4690-BAD3-B8B01B26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3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92E1-6937-4796-B3BD-CE521074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99E-710A-41F8-9B3D-D7D2F3C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EDA-C8EA-4BB9-8F87-E0489B4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CF-FB2E-467A-865E-DDF1AF7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24D2-0806-4DE5-A405-012D0A79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7C89A-2C21-4C4B-926D-08B02AF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4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50C-38CD-4C70-8029-8D39130C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A3B1-CDFA-48DD-B66C-EBB468F7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721-A176-494C-82C0-C6DF4B73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EB60-8BC9-48BD-BDB9-4A382F0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909E-D072-4067-9904-6D95A27D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F4-84B5-4253-9393-A8D12197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3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8D7EC-A8DB-47D3-81AB-5C95AF3B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AB8DD-80EE-4DC9-82DA-7B8B0CAC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5878-2D90-4382-A4EB-BAA90918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DE9-EA36-48F0-8BEE-46EFB7BE0761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957A-C215-45B9-9F9D-56980738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F536-37FD-4975-8031-DAC265E21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7030A0"/>
            </a:solidFill>
          </a:ln>
        </p:spPr>
        <p:txBody>
          <a:bodyPr anchor="ctr"/>
          <a:lstStyle/>
          <a:p>
            <a:r>
              <a:rPr lang="en-AU" dirty="0"/>
              <a:t>Special Relativity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0508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Galilean Relativity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98107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 a bus travelling along a highway at 100 km h</a:t>
            </a:r>
            <a:r>
              <a:rPr lang="en-AU" sz="2800" baseline="30000" dirty="0"/>
              <a:t>-1</a:t>
            </a:r>
            <a:r>
              <a:rPr lang="en-AU" sz="2800" dirty="0"/>
              <a:t>, you throw a ball to your friend, who is two rows ahead of you, at 10 km h</a:t>
            </a:r>
            <a:r>
              <a:rPr lang="en-AU" sz="2800" baseline="30000" dirty="0"/>
              <a:t>-1</a:t>
            </a:r>
            <a:r>
              <a:rPr lang="en-AU" sz="2800" dirty="0"/>
              <a:t>. How fast was the ball travelling?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You and your friend observe the ball moving at 10 km h</a:t>
            </a:r>
            <a:r>
              <a:rPr lang="en-AU" sz="2800" baseline="30000" dirty="0"/>
              <a:t>-1</a:t>
            </a:r>
            <a:r>
              <a:rPr lang="en-AU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A worker standing beside the highway observes the ball moving at 110 km h</a:t>
            </a:r>
            <a:r>
              <a:rPr lang="en-AU" sz="2800" baseline="30000" dirty="0"/>
              <a:t>-1</a:t>
            </a:r>
            <a:r>
              <a:rPr lang="en-AU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To the driver of a car that is overtaking the bus with a speed of 110 km h</a:t>
            </a:r>
            <a:r>
              <a:rPr lang="en-AU" sz="2800" baseline="30000" dirty="0"/>
              <a:t>-1</a:t>
            </a:r>
            <a:r>
              <a:rPr lang="en-AU" sz="2800" dirty="0"/>
              <a:t>, the ball does not seem to be moving at all.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Now imagine that the bus is moving smoothly and </a:t>
            </a:r>
            <a:br>
              <a:rPr lang="en-AU" sz="2800" dirty="0"/>
            </a:br>
            <a:r>
              <a:rPr lang="en-AU" sz="2800" dirty="0"/>
              <a:t>silently through a pitch-black tunnel. Without </a:t>
            </a:r>
            <a:br>
              <a:rPr lang="en-AU" sz="2800" dirty="0"/>
            </a:br>
            <a:r>
              <a:rPr lang="en-AU" sz="2800" dirty="0"/>
              <a:t>looking at the speedometer, do you have any way </a:t>
            </a:r>
            <a:br>
              <a:rPr lang="en-AU" sz="2800" dirty="0"/>
            </a:br>
            <a:r>
              <a:rPr lang="en-AU" sz="2800" dirty="0"/>
              <a:t>of telling how fast you’re going – or if you’re even </a:t>
            </a:r>
            <a:br>
              <a:rPr lang="en-AU" sz="2800" dirty="0"/>
            </a:br>
            <a:r>
              <a:rPr lang="en-AU" sz="2800" dirty="0"/>
              <a:t>moving at all?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04D8B-0B81-7AD3-03E2-CD2F0F68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4102765"/>
            <a:ext cx="4067174" cy="27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0508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Galilean Relativity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Galilean relativity (a.k.a. Galilean invariance) states that all the laws of motion hold true in any inertial frame of reference – that is, as long as you aren’t accelerating.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As a result, there is no such thing as ‘absolute velocity’ – the velocity of an object can only be measured relative to another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Measuring forces allows you to determine acceleration (and vice versa), but there is no way to tell whether you are moving from within your own frame of reference.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No frame of reference takes priority over </a:t>
            </a:r>
            <a:br>
              <a:rPr lang="en-AU" sz="2800" dirty="0"/>
            </a:br>
            <a:r>
              <a:rPr lang="en-AU" sz="2800" dirty="0"/>
              <a:t>another, so it is equally valid to say that: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you are driving your car forward along a</a:t>
            </a:r>
            <a:br>
              <a:rPr lang="en-AU" sz="2800" dirty="0"/>
            </a:br>
            <a:r>
              <a:rPr lang="en-AU" sz="2800" dirty="0"/>
              <a:t>road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Earth is moving backwards beneath </a:t>
            </a:r>
            <a:br>
              <a:rPr lang="en-AU" sz="2800" dirty="0"/>
            </a:br>
            <a:r>
              <a:rPr lang="en-AU" sz="2800" dirty="0"/>
              <a:t>your stationary car</a:t>
            </a:r>
          </a:p>
        </p:txBody>
      </p:sp>
      <p:pic>
        <p:nvPicPr>
          <p:cNvPr id="6" name="Picture 5" descr="A person holding a phone&#10;&#10;Description automatically generated">
            <a:extLst>
              <a:ext uri="{FF2B5EF4-FFF2-40B4-BE49-F238E27FC236}">
                <a16:creationId xmlns:a16="http://schemas.microsoft.com/office/drawing/2014/main" id="{19DA48C8-052A-2ADF-0B03-FC899F477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57" y="3688288"/>
            <a:ext cx="4714444" cy="31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Ultimate Guide to Space-time and Relativity-00.00.14.681-00.00.59.893">
            <a:hlinkClick r:id="" action="ppaction://media"/>
            <a:extLst>
              <a:ext uri="{FF2B5EF4-FFF2-40B4-BE49-F238E27FC236}">
                <a16:creationId xmlns:a16="http://schemas.microsoft.com/office/drawing/2014/main" id="{343261C8-52D7-7F4C-8EB8-E0AB5FB1C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5824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of the following are pairs of inertial frames of reference?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2800" dirty="0"/>
              <a:t>A physics student sitting next to another physics student during a test.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2800" dirty="0"/>
              <a:t>A physics student sitting a test while the teacher walks in a straight line down the middle of the classroom at a constant speed.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2800" dirty="0"/>
              <a:t>A physics student sitting a test while the teacher walks around the edges of the classroom at a constant speed.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656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84824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Problem for Galilean Relativity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08204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 the late 1800s and early 1900s, a growing body of evidence suggested that the speed of light was absolute: that light </a:t>
            </a:r>
            <a:r>
              <a:rPr lang="en-AU" sz="2800" u="sng" dirty="0"/>
              <a:t>always</a:t>
            </a:r>
            <a:r>
              <a:rPr lang="en-AU" sz="2800" dirty="0"/>
              <a:t> moved at </a:t>
            </a:r>
            <a:r>
              <a:rPr lang="en-AU" sz="2800" i="1" dirty="0"/>
              <a:t>c</a:t>
            </a:r>
            <a:r>
              <a:rPr lang="en-AU" sz="2800" dirty="0"/>
              <a:t>, regardless of the velocity of the emitter.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Einstein: “</a:t>
            </a:r>
            <a:r>
              <a:rPr lang="en-GB" sz="2800" dirty="0"/>
              <a:t>Any ray of light moves … with determined speed </a:t>
            </a:r>
            <a:r>
              <a:rPr lang="en-GB" sz="2800" i="1" dirty="0"/>
              <a:t>c</a:t>
            </a:r>
            <a:r>
              <a:rPr lang="en-GB" sz="2800" dirty="0"/>
              <a:t>, whether the ray be emitted by a stationary or by a moving body.”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If you shine a light at your friend in the bus, they observe the light travelling at </a:t>
            </a:r>
            <a:r>
              <a:rPr lang="en-AU" sz="2800" i="1" dirty="0"/>
              <a:t>c</a:t>
            </a:r>
            <a:r>
              <a:rPr lang="en-AU" sz="2800" dirty="0"/>
              <a:t>, </a:t>
            </a:r>
            <a:r>
              <a:rPr lang="en-AU" sz="2800" u="sng" dirty="0"/>
              <a:t>not</a:t>
            </a:r>
            <a:r>
              <a:rPr lang="en-AU" sz="2800" dirty="0"/>
              <a:t> </a:t>
            </a:r>
            <a:r>
              <a:rPr lang="en-AU" sz="2800" i="1" dirty="0"/>
              <a:t>c</a:t>
            </a:r>
            <a:r>
              <a:rPr lang="en-AU" sz="2800" dirty="0"/>
              <a:t> + 100 km h</a:t>
            </a:r>
            <a:r>
              <a:rPr lang="en-AU" sz="2800" baseline="30000" dirty="0"/>
              <a:t>-1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If your friend shines a light at you, you observe the light travelling at </a:t>
            </a:r>
            <a:r>
              <a:rPr lang="en-AU" sz="2800" i="1" dirty="0"/>
              <a:t>c</a:t>
            </a:r>
            <a:r>
              <a:rPr lang="en-AU" sz="2800" dirty="0"/>
              <a:t>, </a:t>
            </a:r>
            <a:r>
              <a:rPr lang="en-AU" sz="2800" u="sng" dirty="0"/>
              <a:t>not</a:t>
            </a:r>
            <a:r>
              <a:rPr lang="en-AU" sz="2800" dirty="0"/>
              <a:t> </a:t>
            </a:r>
            <a:r>
              <a:rPr lang="en-AU" sz="2800" i="1" dirty="0"/>
              <a:t>c</a:t>
            </a:r>
            <a:r>
              <a:rPr lang="en-AU" sz="2800" dirty="0"/>
              <a:t> – 100 km h</a:t>
            </a:r>
            <a:r>
              <a:rPr lang="en-AU" sz="2800" baseline="30000" dirty="0"/>
              <a:t>-1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can lead to some very unintuitive conclusions…</a:t>
            </a:r>
          </a:p>
        </p:txBody>
      </p:sp>
    </p:spTree>
    <p:extLst>
      <p:ext uri="{BB962C8B-B14F-4D97-AF65-F5344CB8AC3E}">
        <p14:creationId xmlns:p14="http://schemas.microsoft.com/office/powerpoint/2010/main" val="25831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taneity - Albert Einstein and the Theory of Relativity-00.00.04.933-00.01.58.000">
            <a:hlinkClick r:id="" action="ppaction://media"/>
            <a:extLst>
              <a:ext uri="{FF2B5EF4-FFF2-40B4-BE49-F238E27FC236}">
                <a16:creationId xmlns:a16="http://schemas.microsoft.com/office/drawing/2014/main" id="{86095EE3-E0FB-4BE4-3D67-AF991314B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213" y="4819"/>
            <a:ext cx="9137574" cy="68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61131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Relativity of Simultaneity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Since the speed of light does not change, time itself ‘bends’ to accommodate it in situations with moving reference frames.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means that events that are simultaneous in one frame of reference may happen at different times in another frame of reference.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 non-relativistic speeds (i.e. speeds much slower than </a:t>
            </a:r>
            <a:r>
              <a:rPr lang="en-AU" sz="2800" i="1" dirty="0"/>
              <a:t>c</a:t>
            </a:r>
            <a:r>
              <a:rPr lang="en-AU" sz="2800" dirty="0"/>
              <a:t>) these effects are insignificant and impossible to </a:t>
            </a:r>
            <a:br>
              <a:rPr lang="en-AU" sz="2800" dirty="0"/>
            </a:br>
            <a:r>
              <a:rPr lang="en-AU" sz="2800" dirty="0"/>
              <a:t>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Because of this, it is often easier to </a:t>
            </a:r>
            <a:br>
              <a:rPr lang="en-AU" sz="2800" dirty="0"/>
            </a:br>
            <a:r>
              <a:rPr lang="en-AU" sz="2800" dirty="0"/>
              <a:t>consider them using thought </a:t>
            </a:r>
            <a:br>
              <a:rPr lang="en-AU" sz="2800" dirty="0"/>
            </a:br>
            <a:r>
              <a:rPr lang="en-AU" sz="2800" dirty="0"/>
              <a:t>experiments (or, as Einstein called </a:t>
            </a:r>
            <a:br>
              <a:rPr lang="en-AU" sz="2800" dirty="0"/>
            </a:br>
            <a:r>
              <a:rPr lang="en-AU" sz="2800" dirty="0"/>
              <a:t>them, Gedankenexperiments).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4A40CC-BD41-11CD-084A-C4328140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58" y="3160123"/>
            <a:ext cx="6581242" cy="36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9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5824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 is standing in the middle of a train carriage moving at 0.8</a:t>
            </a:r>
            <a:r>
              <a:rPr kumimoji="0" lang="en-AU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AU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Belinda is standing on a platform alongside the train track. As the middle of the carriage passes Belinda, Aaron switches on a light directly above him.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Describe and explain any differences between Aaron and Belinda’s observations of the light in the train.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>
                <a:solidFill>
                  <a:prstClr val="black"/>
                </a:solidFill>
                <a:latin typeface="Calibri" panose="020F0502020204030204"/>
              </a:rPr>
              <a:t>Would the sound of the switch clicking reach the ends of the carriage simultaneously in both frames of reference or only one? Explain your answer.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28860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</TotalTime>
  <Words>712</Words>
  <Application>Microsoft Office PowerPoint</Application>
  <PresentationFormat>Widescreen</PresentationFormat>
  <Paragraphs>46</Paragraphs>
  <Slides>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Special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JERRY Tressa [Harrisdale Senior High School]</dc:creator>
  <cp:lastModifiedBy>AXTENS Nathan [Harrisdale Senior High School]</cp:lastModifiedBy>
  <cp:revision>55</cp:revision>
  <dcterms:created xsi:type="dcterms:W3CDTF">2022-02-16T03:17:05Z</dcterms:created>
  <dcterms:modified xsi:type="dcterms:W3CDTF">2023-07-20T15:27:54Z</dcterms:modified>
</cp:coreProperties>
</file>